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61163" cy="99425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ED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13C6-3253-4ADE-818E-04E7FFA3F0BE}" type="datetimeFigureOut">
              <a:rPr lang="zh-CN" altLang="en-US" smtClean="0"/>
              <a:t>2016/3/31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276C-4EFE-4A9B-A90F-3BE642C032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530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13C6-3253-4ADE-818E-04E7FFA3F0BE}" type="datetimeFigureOut">
              <a:rPr lang="zh-CN" altLang="en-US" smtClean="0"/>
              <a:t>2016/3/31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276C-4EFE-4A9B-A90F-3BE642C032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440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13C6-3253-4ADE-818E-04E7FFA3F0BE}" type="datetimeFigureOut">
              <a:rPr lang="zh-CN" altLang="en-US" smtClean="0"/>
              <a:t>2016/3/31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276C-4EFE-4A9B-A90F-3BE642C032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696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13C6-3253-4ADE-818E-04E7FFA3F0BE}" type="datetimeFigureOut">
              <a:rPr lang="zh-CN" altLang="en-US" smtClean="0"/>
              <a:t>2016/3/31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276C-4EFE-4A9B-A90F-3BE642C032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5808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13C6-3253-4ADE-818E-04E7FFA3F0BE}" type="datetimeFigureOut">
              <a:rPr lang="zh-CN" altLang="en-US" smtClean="0"/>
              <a:t>2016/3/31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276C-4EFE-4A9B-A90F-3BE642C032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7575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13C6-3253-4ADE-818E-04E7FFA3F0BE}" type="datetimeFigureOut">
              <a:rPr lang="zh-CN" altLang="en-US" smtClean="0"/>
              <a:t>2016/3/31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276C-4EFE-4A9B-A90F-3BE642C032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2033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13C6-3253-4ADE-818E-04E7FFA3F0BE}" type="datetimeFigureOut">
              <a:rPr lang="zh-CN" altLang="en-US" smtClean="0"/>
              <a:t>2016/3/31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276C-4EFE-4A9B-A90F-3BE642C032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09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13C6-3253-4ADE-818E-04E7FFA3F0BE}" type="datetimeFigureOut">
              <a:rPr lang="zh-CN" altLang="en-US" smtClean="0"/>
              <a:t>2016/3/31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276C-4EFE-4A9B-A90F-3BE642C032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1864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13C6-3253-4ADE-818E-04E7FFA3F0BE}" type="datetimeFigureOut">
              <a:rPr lang="zh-CN" altLang="en-US" smtClean="0"/>
              <a:t>2016/3/31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276C-4EFE-4A9B-A90F-3BE642C032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6558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13C6-3253-4ADE-818E-04E7FFA3F0BE}" type="datetimeFigureOut">
              <a:rPr lang="zh-CN" altLang="en-US" smtClean="0"/>
              <a:t>2016/3/31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276C-4EFE-4A9B-A90F-3BE642C032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699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13C6-3253-4ADE-818E-04E7FFA3F0BE}" type="datetimeFigureOut">
              <a:rPr lang="zh-CN" altLang="en-US" smtClean="0"/>
              <a:t>2016/3/31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276C-4EFE-4A9B-A90F-3BE642C032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3162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B13C6-3253-4ADE-818E-04E7FFA3F0BE}" type="datetimeFigureOut">
              <a:rPr lang="zh-CN" altLang="en-US" smtClean="0"/>
              <a:t>2016/3/31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1276C-4EFE-4A9B-A90F-3BE642C032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2123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对角圆角矩形 56"/>
          <p:cNvSpPr/>
          <p:nvPr/>
        </p:nvSpPr>
        <p:spPr>
          <a:xfrm>
            <a:off x="2125911" y="2374757"/>
            <a:ext cx="5251580" cy="1002076"/>
          </a:xfrm>
          <a:prstGeom prst="round2DiagRect">
            <a:avLst/>
          </a:prstGeom>
          <a:solidFill>
            <a:srgbClr val="D2EDF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pSp>
        <p:nvGrpSpPr>
          <p:cNvPr id="55" name="组合 54"/>
          <p:cNvGrpSpPr/>
          <p:nvPr/>
        </p:nvGrpSpPr>
        <p:grpSpPr>
          <a:xfrm>
            <a:off x="1054194" y="292148"/>
            <a:ext cx="9582408" cy="5167292"/>
            <a:chOff x="372539" y="1562741"/>
            <a:chExt cx="9582408" cy="5167292"/>
          </a:xfrm>
        </p:grpSpPr>
        <p:sp>
          <p:nvSpPr>
            <p:cNvPr id="51" name="矩形 50"/>
            <p:cNvSpPr/>
            <p:nvPr/>
          </p:nvSpPr>
          <p:spPr>
            <a:xfrm>
              <a:off x="372539" y="5035770"/>
              <a:ext cx="1770826" cy="1514777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372539" y="1562741"/>
              <a:ext cx="4563870" cy="1818043"/>
              <a:chOff x="608499" y="656216"/>
              <a:chExt cx="4563870" cy="1818043"/>
            </a:xfrm>
          </p:grpSpPr>
          <p:sp>
            <p:nvSpPr>
              <p:cNvPr id="10" name="右箭头 9"/>
              <p:cNvSpPr/>
              <p:nvPr/>
            </p:nvSpPr>
            <p:spPr>
              <a:xfrm>
                <a:off x="1613647" y="656216"/>
                <a:ext cx="3558722" cy="1818043"/>
              </a:xfrm>
              <a:prstGeom prst="rightArrow">
                <a:avLst>
                  <a:gd name="adj1" fmla="val 85008"/>
                  <a:gd name="adj2" fmla="val 50000"/>
                </a:avLst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lvl="1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endParaRPr lang="zh-CN" altLang="en-US" sz="500"/>
              </a:p>
            </p:txBody>
          </p:sp>
          <p:grpSp>
            <p:nvGrpSpPr>
              <p:cNvPr id="4" name="组合 3"/>
              <p:cNvGrpSpPr/>
              <p:nvPr/>
            </p:nvGrpSpPr>
            <p:grpSpPr>
              <a:xfrm>
                <a:off x="608499" y="838794"/>
                <a:ext cx="1380363" cy="1329563"/>
                <a:chOff x="2816071" y="2093556"/>
                <a:chExt cx="703326" cy="703326"/>
              </a:xfrm>
            </p:grpSpPr>
            <p:sp>
              <p:nvSpPr>
                <p:cNvPr id="5" name="椭圆 4"/>
                <p:cNvSpPr/>
                <p:nvPr/>
              </p:nvSpPr>
              <p:spPr>
                <a:xfrm>
                  <a:off x="2816071" y="2093556"/>
                  <a:ext cx="703326" cy="703326"/>
                </a:xfrm>
                <a:prstGeom prst="ellipse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</p:sp>
            <p:sp>
              <p:nvSpPr>
                <p:cNvPr id="6" name="椭圆 4"/>
                <p:cNvSpPr/>
                <p:nvPr/>
              </p:nvSpPr>
              <p:spPr>
                <a:xfrm>
                  <a:off x="2919071" y="2196556"/>
                  <a:ext cx="497326" cy="497326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7620" tIns="7620" rIns="7620" bIns="7620" numCol="1" spcCol="1270" anchor="ctr" anchorCtr="0">
                  <a:noAutofit/>
                </a:bodyPr>
                <a:lstStyle/>
                <a:p>
                  <a:pPr lvl="0" algn="ctr" defTabSz="5334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zh-CN" altLang="en-US" sz="2800" kern="120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黑体" panose="02010609060101010101" pitchFamily="49" charset="-122"/>
                      <a:ea typeface="黑体" panose="02010609060101010101" pitchFamily="49" charset="-122"/>
                    </a:rPr>
                    <a:t>收到通知</a:t>
                  </a:r>
                  <a:endParaRPr lang="zh-CN" altLang="en-US" sz="2800" kern="12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黑体" panose="02010609060101010101" pitchFamily="49" charset="-122"/>
                    <a:ea typeface="黑体" panose="02010609060101010101" pitchFamily="49" charset="-122"/>
                  </a:endParaRPr>
                </a:p>
              </p:txBody>
            </p:sp>
          </p:grpSp>
          <p:sp>
            <p:nvSpPr>
              <p:cNvPr id="11" name="矩形 10"/>
              <p:cNvSpPr/>
              <p:nvPr/>
            </p:nvSpPr>
            <p:spPr>
              <a:xfrm>
                <a:off x="1869114" y="678912"/>
                <a:ext cx="2697012" cy="16920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7150" lvl="1" indent="-57150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zh-CN" altLang="en-US" sz="1100" smtClean="0">
                  <a:latin typeface="+mj-ea"/>
                  <a:ea typeface="+mj-ea"/>
                </a:endParaRPr>
              </a:p>
              <a:p>
                <a:pPr marL="171450" lvl="1" indent="-171450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 typeface="Wingdings" panose="05000000000000000000" pitchFamily="2" charset="2"/>
                  <a:buChar char="Ø"/>
                </a:pPr>
                <a:r>
                  <a:rPr lang="zh-CN" altLang="en-US" sz="1100" smtClean="0">
                    <a:latin typeface="+mj-ea"/>
                    <a:ea typeface="+mj-ea"/>
                  </a:rPr>
                  <a:t>按照通知</a:t>
                </a:r>
                <a:r>
                  <a:rPr lang="en-US" altLang="zh-CN" sz="1100" smtClean="0">
                    <a:latin typeface="+mj-ea"/>
                    <a:ea typeface="+mj-ea"/>
                  </a:rPr>
                  <a:t>《</a:t>
                </a:r>
                <a:r>
                  <a:rPr lang="zh-CN" altLang="en-US" sz="1100" smtClean="0">
                    <a:latin typeface="+mj-ea"/>
                    <a:ea typeface="+mj-ea"/>
                  </a:rPr>
                  <a:t>附件</a:t>
                </a:r>
                <a:r>
                  <a:rPr lang="en-US" altLang="zh-CN" sz="1100" smtClean="0">
                    <a:latin typeface="+mj-ea"/>
                    <a:ea typeface="+mj-ea"/>
                  </a:rPr>
                  <a:t>1》</a:t>
                </a:r>
                <a:r>
                  <a:rPr lang="zh-CN" altLang="en-US" sz="1100" smtClean="0">
                    <a:latin typeface="+mj-ea"/>
                    <a:ea typeface="+mj-ea"/>
                  </a:rPr>
                  <a:t>的建议名额和具体要求酝酿候选人人选。</a:t>
                </a:r>
              </a:p>
              <a:p>
                <a:pPr marL="171450" lvl="1" indent="-171450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 typeface="Wingdings" panose="05000000000000000000" pitchFamily="2" charset="2"/>
                  <a:buChar char="Ø"/>
                </a:pPr>
                <a:r>
                  <a:rPr lang="zh-CN" altLang="en-US" sz="1100" smtClean="0">
                    <a:latin typeface="+mj-ea"/>
                    <a:ea typeface="+mj-ea"/>
                  </a:rPr>
                  <a:t>候选人应为名额的</a:t>
                </a:r>
                <a:r>
                  <a:rPr lang="en-US" altLang="zh-CN" sz="1100" smtClean="0">
                    <a:latin typeface="+mj-ea"/>
                    <a:ea typeface="+mj-ea"/>
                  </a:rPr>
                  <a:t>120%</a:t>
                </a:r>
                <a:r>
                  <a:rPr lang="zh-CN" altLang="en-US" sz="1100" smtClean="0">
                    <a:latin typeface="+mj-ea"/>
                    <a:ea typeface="+mj-ea"/>
                  </a:rPr>
                  <a:t>，不足</a:t>
                </a:r>
                <a:r>
                  <a:rPr lang="en-US" altLang="zh-CN" sz="1100" smtClean="0">
                    <a:latin typeface="+mj-ea"/>
                    <a:ea typeface="+mj-ea"/>
                  </a:rPr>
                  <a:t>1</a:t>
                </a:r>
                <a:r>
                  <a:rPr lang="zh-CN" altLang="en-US" sz="1100" smtClean="0">
                    <a:latin typeface="+mj-ea"/>
                    <a:ea typeface="+mj-ea"/>
                  </a:rPr>
                  <a:t>人的按</a:t>
                </a:r>
                <a:r>
                  <a:rPr lang="en-US" altLang="zh-CN" sz="1100" smtClean="0">
                    <a:latin typeface="+mj-ea"/>
                    <a:ea typeface="+mj-ea"/>
                  </a:rPr>
                  <a:t>1</a:t>
                </a:r>
                <a:r>
                  <a:rPr lang="zh-CN" altLang="en-US" sz="1100" smtClean="0">
                    <a:latin typeface="+mj-ea"/>
                    <a:ea typeface="+mj-ea"/>
                  </a:rPr>
                  <a:t>人算。例如名额为</a:t>
                </a:r>
                <a:r>
                  <a:rPr lang="en-US" altLang="zh-CN" sz="1100" smtClean="0">
                    <a:latin typeface="+mj-ea"/>
                    <a:ea typeface="+mj-ea"/>
                  </a:rPr>
                  <a:t>6</a:t>
                </a:r>
                <a:r>
                  <a:rPr lang="zh-CN" altLang="en-US" sz="1100" smtClean="0">
                    <a:latin typeface="+mj-ea"/>
                    <a:ea typeface="+mj-ea"/>
                  </a:rPr>
                  <a:t>人，候选人为</a:t>
                </a:r>
                <a:r>
                  <a:rPr lang="en-US" altLang="zh-CN" sz="1100" smtClean="0">
                    <a:latin typeface="+mj-ea"/>
                    <a:ea typeface="+mj-ea"/>
                  </a:rPr>
                  <a:t>6*120%=7.2</a:t>
                </a:r>
                <a:r>
                  <a:rPr lang="zh-CN" altLang="en-US" sz="1100" smtClean="0">
                    <a:latin typeface="+mj-ea"/>
                    <a:ea typeface="+mj-ea"/>
                  </a:rPr>
                  <a:t>人，即需候选人</a:t>
                </a:r>
                <a:r>
                  <a:rPr lang="en-US" altLang="zh-CN" sz="1100" smtClean="0">
                    <a:latin typeface="+mj-ea"/>
                    <a:ea typeface="+mj-ea"/>
                  </a:rPr>
                  <a:t>8</a:t>
                </a:r>
                <a:r>
                  <a:rPr lang="zh-CN" altLang="en-US" sz="1100" smtClean="0">
                    <a:latin typeface="+mj-ea"/>
                    <a:ea typeface="+mj-ea"/>
                  </a:rPr>
                  <a:t>人。</a:t>
                </a:r>
                <a:endParaRPr lang="en-US" altLang="zh-CN" sz="1100" smtClean="0">
                  <a:latin typeface="+mj-ea"/>
                  <a:ea typeface="+mj-ea"/>
                </a:endParaRPr>
              </a:p>
              <a:p>
                <a:pPr marL="171450" lvl="1" indent="-171450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 typeface="Wingdings" panose="05000000000000000000" pitchFamily="2" charset="2"/>
                  <a:buChar char="Ø"/>
                </a:pPr>
                <a:r>
                  <a:rPr lang="zh-CN" altLang="en-US" sz="1100">
                    <a:latin typeface="+mj-ea"/>
                    <a:ea typeface="+mj-ea"/>
                  </a:rPr>
                  <a:t>候选</a:t>
                </a:r>
                <a:r>
                  <a:rPr lang="zh-CN" altLang="en-US" sz="1100" smtClean="0">
                    <a:latin typeface="+mj-ea"/>
                    <a:ea typeface="+mj-ea"/>
                  </a:rPr>
                  <a:t>人</a:t>
                </a:r>
                <a:r>
                  <a:rPr lang="zh-CN" altLang="en-US" sz="1100">
                    <a:latin typeface="+mj-ea"/>
                    <a:ea typeface="+mj-ea"/>
                  </a:rPr>
                  <a:t>应</a:t>
                </a:r>
                <a:r>
                  <a:rPr lang="zh-CN" altLang="en-US" sz="1100" smtClean="0">
                    <a:latin typeface="+mj-ea"/>
                    <a:ea typeface="+mj-ea"/>
                  </a:rPr>
                  <a:t>为共青团员。注意：①满</a:t>
                </a:r>
                <a:r>
                  <a:rPr lang="en-US" altLang="zh-CN" sz="1100" smtClean="0">
                    <a:latin typeface="+mj-ea"/>
                    <a:ea typeface="+mj-ea"/>
                  </a:rPr>
                  <a:t>28</a:t>
                </a:r>
                <a:r>
                  <a:rPr lang="zh-CN" altLang="en-US" sz="1100" smtClean="0">
                    <a:latin typeface="+mj-ea"/>
                    <a:ea typeface="+mj-ea"/>
                  </a:rPr>
                  <a:t>岁（</a:t>
                </a:r>
                <a:r>
                  <a:rPr lang="en-US" altLang="zh-CN" sz="1100" smtClean="0">
                    <a:latin typeface="+mj-ea"/>
                    <a:ea typeface="+mj-ea"/>
                  </a:rPr>
                  <a:t>1988.06.30</a:t>
                </a:r>
                <a:r>
                  <a:rPr lang="zh-CN" altLang="en-US" sz="1100" smtClean="0">
                    <a:latin typeface="+mj-ea"/>
                    <a:ea typeface="+mj-ea"/>
                  </a:rPr>
                  <a:t>前）青年会自动退团；</a:t>
                </a:r>
                <a:r>
                  <a:rPr lang="zh-CN" altLang="en-US" sz="1100">
                    <a:latin typeface="+mj-ea"/>
                  </a:rPr>
                  <a:t>②</a:t>
                </a:r>
                <a:r>
                  <a:rPr lang="zh-CN" altLang="en-US" sz="1100" smtClean="0">
                    <a:latin typeface="+mj-ea"/>
                    <a:ea typeface="+mj-ea"/>
                  </a:rPr>
                  <a:t>同是党员、团员身份，按党员比例计算。</a:t>
                </a:r>
                <a:endParaRPr lang="zh-CN" altLang="en-US" sz="4400">
                  <a:latin typeface="+mj-ea"/>
                  <a:ea typeface="+mj-ea"/>
                </a:endParaRPr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4835151" y="1632245"/>
              <a:ext cx="3249152" cy="1818043"/>
              <a:chOff x="1191543" y="635492"/>
              <a:chExt cx="3249152" cy="1818043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14" name="右箭头 13"/>
              <p:cNvSpPr/>
              <p:nvPr/>
            </p:nvSpPr>
            <p:spPr>
              <a:xfrm>
                <a:off x="2401478" y="635492"/>
                <a:ext cx="2039217" cy="1818043"/>
              </a:xfrm>
              <a:prstGeom prst="rightArrow">
                <a:avLst>
                  <a:gd name="adj1" fmla="val 85008"/>
                  <a:gd name="adj2" fmla="val 50000"/>
                </a:avLst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lvl="1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endParaRPr lang="zh-CN" altLang="en-US" sz="500"/>
              </a:p>
            </p:txBody>
          </p:sp>
          <p:grpSp>
            <p:nvGrpSpPr>
              <p:cNvPr id="15" name="组合 14"/>
              <p:cNvGrpSpPr/>
              <p:nvPr/>
            </p:nvGrpSpPr>
            <p:grpSpPr>
              <a:xfrm>
                <a:off x="1191543" y="856182"/>
                <a:ext cx="1528160" cy="1329563"/>
                <a:chOff x="3113145" y="2102754"/>
                <a:chExt cx="778632" cy="703326"/>
              </a:xfrm>
              <a:grpFill/>
            </p:grpSpPr>
            <p:sp>
              <p:nvSpPr>
                <p:cNvPr id="17" name="椭圆 16"/>
                <p:cNvSpPr/>
                <p:nvPr/>
              </p:nvSpPr>
              <p:spPr>
                <a:xfrm>
                  <a:off x="3167734" y="2102754"/>
                  <a:ext cx="703326" cy="703326"/>
                </a:xfrm>
                <a:prstGeom prst="ellipse">
                  <a:avLst/>
                </a:prstGeom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</p:sp>
            <p:sp>
              <p:nvSpPr>
                <p:cNvPr id="18" name="椭圆 4"/>
                <p:cNvSpPr/>
                <p:nvPr/>
              </p:nvSpPr>
              <p:spPr>
                <a:xfrm>
                  <a:off x="3113145" y="2186671"/>
                  <a:ext cx="778632" cy="497326"/>
                </a:xfrm>
                <a:prstGeom prst="rect">
                  <a:avLst/>
                </a:prstGeom>
                <a:noFill/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spcFirstLastPara="0" vert="horz" wrap="square" lIns="7620" tIns="7620" rIns="7620" bIns="7620" numCol="1" spcCol="1270" anchor="ctr" anchorCtr="0">
                  <a:noAutofit/>
                </a:bodyPr>
                <a:lstStyle/>
                <a:p>
                  <a:pPr algn="ctr" defTabSz="533400">
                    <a:lnSpc>
                      <a:spcPts val="2600"/>
                    </a:lnSpc>
                    <a:spcBef>
                      <a:spcPct val="0"/>
                    </a:spcBef>
                  </a:pPr>
                  <a:r>
                    <a:rPr lang="zh-CN" altLang="en-US" sz="280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黑体" panose="02010609060101010101" pitchFamily="49" charset="-122"/>
                      <a:ea typeface="黑体" panose="02010609060101010101" pitchFamily="49" charset="-122"/>
                    </a:rPr>
                    <a:t>报候</a:t>
                  </a:r>
                  <a:endParaRPr lang="en-US" altLang="zh-CN" sz="280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黑体" panose="02010609060101010101" pitchFamily="49" charset="-122"/>
                    <a:ea typeface="黑体" panose="02010609060101010101" pitchFamily="49" charset="-122"/>
                  </a:endParaRPr>
                </a:p>
                <a:p>
                  <a:pPr algn="ctr" defTabSz="533400">
                    <a:lnSpc>
                      <a:spcPts val="2600"/>
                    </a:lnSpc>
                    <a:spcBef>
                      <a:spcPct val="0"/>
                    </a:spcBef>
                  </a:pPr>
                  <a:r>
                    <a:rPr lang="zh-CN" altLang="en-US" sz="280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黑体" panose="02010609060101010101" pitchFamily="49" charset="-122"/>
                      <a:ea typeface="黑体" panose="02010609060101010101" pitchFamily="49" charset="-122"/>
                    </a:rPr>
                    <a:t>选人</a:t>
                  </a:r>
                  <a:endParaRPr lang="en-US" altLang="zh-CN" sz="28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黑体" panose="02010609060101010101" pitchFamily="49" charset="-122"/>
                    <a:ea typeface="黑体" panose="02010609060101010101" pitchFamily="49" charset="-122"/>
                  </a:endParaRPr>
                </a:p>
              </p:txBody>
            </p:sp>
          </p:grpSp>
          <p:sp>
            <p:nvSpPr>
              <p:cNvPr id="16" name="矩形 15"/>
              <p:cNvSpPr/>
              <p:nvPr/>
            </p:nvSpPr>
            <p:spPr>
              <a:xfrm>
                <a:off x="2547904" y="943277"/>
                <a:ext cx="1286197" cy="11587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171450" lvl="1" indent="-171450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 typeface="Wingdings" panose="05000000000000000000" pitchFamily="2" charset="2"/>
                  <a:buChar char="Ø"/>
                </a:pPr>
                <a:r>
                  <a:rPr lang="zh-CN" altLang="en-US" sz="1100">
                    <a:latin typeface="+mj-ea"/>
                    <a:ea typeface="+mj-ea"/>
                  </a:rPr>
                  <a:t>选举单位团组织酝酿候选人后，报同级党组织同意后</a:t>
                </a:r>
                <a:r>
                  <a:rPr lang="zh-CN" altLang="en-US" sz="1100" smtClean="0">
                    <a:latin typeface="+mj-ea"/>
                    <a:ea typeface="+mj-ea"/>
                  </a:rPr>
                  <a:t>，先向团区委的邮箱上</a:t>
                </a:r>
                <a:r>
                  <a:rPr lang="zh-CN" altLang="en-US" sz="1100">
                    <a:latin typeface="+mj-ea"/>
                    <a:ea typeface="+mj-ea"/>
                  </a:rPr>
                  <a:t>报</a:t>
                </a:r>
                <a:r>
                  <a:rPr lang="en-US" altLang="zh-CN" sz="1100">
                    <a:latin typeface="+mj-ea"/>
                    <a:ea typeface="+mj-ea"/>
                  </a:rPr>
                  <a:t>《</a:t>
                </a:r>
                <a:r>
                  <a:rPr lang="zh-CN" altLang="en-US" sz="1100">
                    <a:latin typeface="+mj-ea"/>
                    <a:ea typeface="+mj-ea"/>
                  </a:rPr>
                  <a:t>附件</a:t>
                </a:r>
                <a:r>
                  <a:rPr lang="en-US" altLang="zh-CN" sz="1100">
                    <a:latin typeface="+mj-ea"/>
                    <a:ea typeface="+mj-ea"/>
                  </a:rPr>
                  <a:t>2</a:t>
                </a:r>
                <a:r>
                  <a:rPr lang="en-US" altLang="zh-CN" sz="1100" smtClean="0">
                    <a:latin typeface="+mj-ea"/>
                    <a:ea typeface="+mj-ea"/>
                  </a:rPr>
                  <a:t>》</a:t>
                </a:r>
                <a:r>
                  <a:rPr lang="zh-CN" altLang="en-US" sz="1100" smtClean="0">
                    <a:latin typeface="+mj-ea"/>
                    <a:ea typeface="+mj-ea"/>
                  </a:rPr>
                  <a:t>电子版。</a:t>
                </a:r>
                <a:endParaRPr lang="en-US" altLang="zh-CN" sz="1100" smtClean="0">
                  <a:latin typeface="+mj-ea"/>
                  <a:ea typeface="+mj-ea"/>
                </a:endParaRP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7988407" y="1806979"/>
              <a:ext cx="1818043" cy="3125850"/>
              <a:chOff x="8293872" y="846919"/>
              <a:chExt cx="1818043" cy="3125850"/>
            </a:xfrm>
          </p:grpSpPr>
          <p:sp>
            <p:nvSpPr>
              <p:cNvPr id="20" name="右箭头 19"/>
              <p:cNvSpPr/>
              <p:nvPr/>
            </p:nvSpPr>
            <p:spPr>
              <a:xfrm rot="5400000">
                <a:off x="8183285" y="2044139"/>
                <a:ext cx="2039217" cy="1818043"/>
              </a:xfrm>
              <a:prstGeom prst="rightArrow">
                <a:avLst>
                  <a:gd name="adj1" fmla="val 85008"/>
                  <a:gd name="adj2" fmla="val 50000"/>
                </a:avLst>
              </a:prstGeom>
              <a:solidFill>
                <a:schemeClr val="accent6">
                  <a:lumMod val="40000"/>
                  <a:lumOff val="60000"/>
                </a:schemeClr>
              </a:solidFill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lvl="1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endParaRPr lang="zh-CN" altLang="en-US" sz="500"/>
              </a:p>
            </p:txBody>
          </p:sp>
          <p:grpSp>
            <p:nvGrpSpPr>
              <p:cNvPr id="21" name="组合 20"/>
              <p:cNvGrpSpPr/>
              <p:nvPr/>
            </p:nvGrpSpPr>
            <p:grpSpPr>
              <a:xfrm>
                <a:off x="8549257" y="846919"/>
                <a:ext cx="1380363" cy="1329563"/>
                <a:chOff x="3196214" y="2097855"/>
                <a:chExt cx="703326" cy="703326"/>
              </a:xfrm>
            </p:grpSpPr>
            <p:sp>
              <p:nvSpPr>
                <p:cNvPr id="23" name="椭圆 22"/>
                <p:cNvSpPr/>
                <p:nvPr/>
              </p:nvSpPr>
              <p:spPr>
                <a:xfrm>
                  <a:off x="3196214" y="2097855"/>
                  <a:ext cx="703326" cy="703326"/>
                </a:xfrm>
                <a:prstGeom prst="ellipse">
                  <a:avLst/>
                </a:prstGeom>
                <a:solidFill>
                  <a:srgbClr val="92D050"/>
                </a:solidFill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</p:sp>
            <p:sp>
              <p:nvSpPr>
                <p:cNvPr id="24" name="椭圆 4"/>
                <p:cNvSpPr/>
                <p:nvPr/>
              </p:nvSpPr>
              <p:spPr>
                <a:xfrm>
                  <a:off x="3299213" y="2225165"/>
                  <a:ext cx="497326" cy="497326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7620" tIns="7620" rIns="7620" bIns="7620" numCol="1" spcCol="1270" anchor="ctr" anchorCtr="0">
                  <a:noAutofit/>
                </a:bodyPr>
                <a:lstStyle/>
                <a:p>
                  <a:pPr lvl="0" algn="ctr" defTabSz="5334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zh-CN" altLang="en-US" sz="240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黑体" panose="02010609060101010101" pitchFamily="49" charset="-122"/>
                      <a:ea typeface="黑体" panose="02010609060101010101" pitchFamily="49" charset="-122"/>
                    </a:rPr>
                    <a:t>团区委审查</a:t>
                  </a:r>
                </a:p>
              </p:txBody>
            </p:sp>
          </p:grpSp>
          <p:sp>
            <p:nvSpPr>
              <p:cNvPr id="22" name="矩形 21"/>
              <p:cNvSpPr/>
              <p:nvPr/>
            </p:nvSpPr>
            <p:spPr>
              <a:xfrm>
                <a:off x="8597794" y="2196025"/>
                <a:ext cx="1210197" cy="10572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lvl="1" indent="-171450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 typeface="Wingdings" panose="05000000000000000000" pitchFamily="2" charset="2"/>
                  <a:buChar char="Ø"/>
                </a:pPr>
                <a:r>
                  <a:rPr lang="zh-CN" altLang="en-US" sz="1100">
                    <a:latin typeface="+mj-ea"/>
                    <a:ea typeface="+mj-ea"/>
                  </a:rPr>
                  <a:t>团区</a:t>
                </a:r>
                <a:r>
                  <a:rPr lang="zh-CN" altLang="en-US" sz="1100" smtClean="0">
                    <a:latin typeface="+mj-ea"/>
                    <a:ea typeface="+mj-ea"/>
                  </a:rPr>
                  <a:t>委将</a:t>
                </a:r>
                <a:r>
                  <a:rPr lang="zh-CN" altLang="en-US" sz="1100">
                    <a:latin typeface="+mj-ea"/>
                    <a:ea typeface="+mj-ea"/>
                  </a:rPr>
                  <a:t>对全区整体候选人进行审查。</a:t>
                </a:r>
              </a:p>
              <a:p>
                <a:pPr marL="171450" lvl="1" indent="-171450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 typeface="Wingdings" panose="05000000000000000000" pitchFamily="2" charset="2"/>
                  <a:buChar char="Ø"/>
                </a:pPr>
                <a:r>
                  <a:rPr lang="zh-CN" altLang="en-US" sz="1100">
                    <a:latin typeface="+mj-ea"/>
                    <a:ea typeface="+mj-ea"/>
                  </a:rPr>
                  <a:t>审查通过后</a:t>
                </a:r>
                <a:r>
                  <a:rPr lang="zh-CN" altLang="en-US" sz="1100" smtClean="0">
                    <a:latin typeface="+mj-ea"/>
                    <a:ea typeface="+mj-ea"/>
                  </a:rPr>
                  <a:t>，</a:t>
                </a:r>
                <a:endParaRPr lang="en-US" altLang="zh-CN" sz="1100" smtClean="0">
                  <a:latin typeface="+mj-ea"/>
                  <a:ea typeface="+mj-ea"/>
                </a:endParaRPr>
              </a:p>
              <a:p>
                <a:pPr marL="171450" lvl="1" indent="-171450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 typeface="Wingdings" panose="05000000000000000000" pitchFamily="2" charset="2"/>
                  <a:buChar char="Ø"/>
                </a:pPr>
                <a:r>
                  <a:rPr lang="zh-CN" altLang="en-US" sz="1100" smtClean="0">
                    <a:latin typeface="+mj-ea"/>
                    <a:ea typeface="+mj-ea"/>
                  </a:rPr>
                  <a:t>各单位团组织筹备选举工作。</a:t>
                </a:r>
                <a:endParaRPr lang="zh-CN" altLang="en-US" sz="1100">
                  <a:latin typeface="+mj-ea"/>
                  <a:ea typeface="+mj-ea"/>
                </a:endParaRPr>
              </a:p>
            </p:txBody>
          </p:sp>
        </p:grpSp>
        <p:grpSp>
          <p:nvGrpSpPr>
            <p:cNvPr id="32" name="组合 31"/>
            <p:cNvGrpSpPr/>
            <p:nvPr/>
          </p:nvGrpSpPr>
          <p:grpSpPr>
            <a:xfrm>
              <a:off x="6928660" y="4911990"/>
              <a:ext cx="3026287" cy="1818043"/>
              <a:chOff x="5777558" y="3965317"/>
              <a:chExt cx="3026287" cy="1818043"/>
            </a:xfrm>
          </p:grpSpPr>
          <p:sp>
            <p:nvSpPr>
              <p:cNvPr id="27" name="右箭头 26"/>
              <p:cNvSpPr/>
              <p:nvPr/>
            </p:nvSpPr>
            <p:spPr>
              <a:xfrm rot="10800000">
                <a:off x="5777558" y="3965317"/>
                <a:ext cx="1794420" cy="1818043"/>
              </a:xfrm>
              <a:prstGeom prst="rightArrow">
                <a:avLst>
                  <a:gd name="adj1" fmla="val 85008"/>
                  <a:gd name="adj2" fmla="val 34413"/>
                </a:avLst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lvl="1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endParaRPr lang="zh-CN" altLang="en-US" sz="500"/>
              </a:p>
            </p:txBody>
          </p:sp>
          <p:grpSp>
            <p:nvGrpSpPr>
              <p:cNvPr id="28" name="组合 27"/>
              <p:cNvGrpSpPr/>
              <p:nvPr/>
            </p:nvGrpSpPr>
            <p:grpSpPr>
              <a:xfrm>
                <a:off x="7423482" y="4173142"/>
                <a:ext cx="1380363" cy="1329563"/>
                <a:chOff x="2623750" y="2074291"/>
                <a:chExt cx="703326" cy="703326"/>
              </a:xfrm>
            </p:grpSpPr>
            <p:sp>
              <p:nvSpPr>
                <p:cNvPr id="30" name="椭圆 29"/>
                <p:cNvSpPr/>
                <p:nvPr/>
              </p:nvSpPr>
              <p:spPr>
                <a:xfrm>
                  <a:off x="2623750" y="2074291"/>
                  <a:ext cx="703326" cy="703326"/>
                </a:xfrm>
                <a:prstGeom prst="ellipse">
                  <a:avLst/>
                </a:prstGeom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</p:sp>
            <p:sp>
              <p:nvSpPr>
                <p:cNvPr id="31" name="椭圆 4"/>
                <p:cNvSpPr/>
                <p:nvPr/>
              </p:nvSpPr>
              <p:spPr>
                <a:xfrm>
                  <a:off x="2756017" y="2177291"/>
                  <a:ext cx="438791" cy="497326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7620" tIns="7620" rIns="7620" bIns="7620" numCol="1" spcCol="1270" anchor="ctr" anchorCtr="0">
                  <a:noAutofit/>
                </a:bodyPr>
                <a:lstStyle/>
                <a:p>
                  <a:pPr lvl="0" algn="ctr" defTabSz="5334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zh-CN" altLang="en-US" sz="240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黑体" panose="02010609060101010101" pitchFamily="49" charset="-122"/>
                      <a:ea typeface="黑体" panose="02010609060101010101" pitchFamily="49" charset="-122"/>
                    </a:rPr>
                    <a:t>筹备选举</a:t>
                  </a:r>
                </a:p>
              </p:txBody>
            </p:sp>
          </p:grpSp>
          <p:sp>
            <p:nvSpPr>
              <p:cNvPr id="29" name="矩形 28"/>
              <p:cNvSpPr/>
              <p:nvPr/>
            </p:nvSpPr>
            <p:spPr>
              <a:xfrm>
                <a:off x="6169823" y="4245838"/>
                <a:ext cx="1397055" cy="13365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lvl="1" indent="-171450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 typeface="Wingdings" panose="05000000000000000000" pitchFamily="2" charset="2"/>
                  <a:buChar char="Ø"/>
                </a:pPr>
                <a:r>
                  <a:rPr lang="zh-CN" altLang="en-US" sz="1100">
                    <a:latin typeface="+mj-ea"/>
                    <a:ea typeface="+mj-ea"/>
                  </a:rPr>
                  <a:t>各单</a:t>
                </a:r>
                <a:r>
                  <a:rPr lang="zh-CN" altLang="en-US" sz="1100" smtClean="0">
                    <a:latin typeface="+mj-ea"/>
                    <a:ea typeface="+mj-ea"/>
                  </a:rPr>
                  <a:t>位结合自身情况请示召开团员代表大会或团员代表会议。</a:t>
                </a:r>
                <a:endParaRPr lang="en-US" altLang="zh-CN" sz="1100" smtClean="0">
                  <a:latin typeface="+mj-ea"/>
                  <a:ea typeface="+mj-ea"/>
                </a:endParaRPr>
              </a:p>
              <a:p>
                <a:pPr marL="171450" lvl="1" indent="-171450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 typeface="Wingdings" panose="05000000000000000000" pitchFamily="2" charset="2"/>
                  <a:buChar char="Ø"/>
                </a:pPr>
                <a:r>
                  <a:rPr lang="zh-CN" altLang="en-US" sz="1100" smtClean="0">
                    <a:latin typeface="+mj-ea"/>
                    <a:ea typeface="+mj-ea"/>
                  </a:rPr>
                  <a:t>需换届的召开团员代表大会，无需换届召开团员代表会议。</a:t>
                </a:r>
                <a:endParaRPr lang="zh-CN" altLang="en-US" sz="1100">
                  <a:latin typeface="+mj-ea"/>
                  <a:ea typeface="+mj-ea"/>
                </a:endParaRPr>
              </a:p>
            </p:txBody>
          </p:sp>
        </p:grpSp>
        <p:grpSp>
          <p:nvGrpSpPr>
            <p:cNvPr id="33" name="组合 32"/>
            <p:cNvGrpSpPr/>
            <p:nvPr/>
          </p:nvGrpSpPr>
          <p:grpSpPr>
            <a:xfrm>
              <a:off x="3384994" y="4911990"/>
              <a:ext cx="3417338" cy="1818043"/>
              <a:chOff x="5763961" y="3965317"/>
              <a:chExt cx="3417338" cy="1818043"/>
            </a:xfrm>
          </p:grpSpPr>
          <p:sp>
            <p:nvSpPr>
              <p:cNvPr id="34" name="右箭头 33"/>
              <p:cNvSpPr/>
              <p:nvPr/>
            </p:nvSpPr>
            <p:spPr>
              <a:xfrm rot="10800000">
                <a:off x="5763961" y="3965317"/>
                <a:ext cx="2191060" cy="1818043"/>
              </a:xfrm>
              <a:prstGeom prst="rightArrow">
                <a:avLst>
                  <a:gd name="adj1" fmla="val 85008"/>
                  <a:gd name="adj2" fmla="val 50000"/>
                </a:avLst>
              </a:prstGeom>
              <a:ln/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lvl="1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endParaRPr lang="zh-CN" altLang="en-US" sz="500"/>
              </a:p>
            </p:txBody>
          </p:sp>
          <p:grpSp>
            <p:nvGrpSpPr>
              <p:cNvPr id="35" name="组合 34"/>
              <p:cNvGrpSpPr/>
              <p:nvPr/>
            </p:nvGrpSpPr>
            <p:grpSpPr>
              <a:xfrm>
                <a:off x="7800936" y="4209560"/>
                <a:ext cx="1380363" cy="1329563"/>
                <a:chOff x="2816071" y="2093556"/>
                <a:chExt cx="703326" cy="703326"/>
              </a:xfrm>
            </p:grpSpPr>
            <p:sp>
              <p:nvSpPr>
                <p:cNvPr id="37" name="椭圆 36"/>
                <p:cNvSpPr/>
                <p:nvPr/>
              </p:nvSpPr>
              <p:spPr>
                <a:xfrm>
                  <a:off x="2816071" y="2093556"/>
                  <a:ext cx="703326" cy="703326"/>
                </a:xfrm>
                <a:prstGeom prst="ellipse">
                  <a:avLst/>
                </a:prstGeom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</p:sp>
            <p:sp>
              <p:nvSpPr>
                <p:cNvPr id="38" name="椭圆 4"/>
                <p:cNvSpPr/>
                <p:nvPr/>
              </p:nvSpPr>
              <p:spPr>
                <a:xfrm>
                  <a:off x="2957575" y="2196556"/>
                  <a:ext cx="463716" cy="497326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7620" tIns="7620" rIns="7620" bIns="7620" numCol="1" spcCol="1270" anchor="ctr" anchorCtr="0">
                  <a:noAutofit/>
                </a:bodyPr>
                <a:lstStyle/>
                <a:p>
                  <a:pPr lvl="0" algn="ctr" defTabSz="5334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zh-CN" altLang="en-US" sz="240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黑体" panose="02010609060101010101" pitchFamily="49" charset="-122"/>
                      <a:ea typeface="黑体" panose="02010609060101010101" pitchFamily="49" charset="-122"/>
                    </a:rPr>
                    <a:t>差额选举</a:t>
                  </a:r>
                </a:p>
              </p:txBody>
            </p:sp>
          </p:grpSp>
          <p:sp>
            <p:nvSpPr>
              <p:cNvPr id="36" name="矩形 35"/>
              <p:cNvSpPr/>
              <p:nvPr/>
            </p:nvSpPr>
            <p:spPr>
              <a:xfrm>
                <a:off x="6335975" y="4211689"/>
                <a:ext cx="1509315" cy="13365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lvl="1" indent="-171450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 typeface="Wingdings" panose="05000000000000000000" pitchFamily="2" charset="2"/>
                  <a:buChar char="Ø"/>
                </a:pPr>
                <a:r>
                  <a:rPr lang="zh-CN" altLang="en-US" sz="1100" smtClean="0">
                    <a:latin typeface="+mj-ea"/>
                    <a:ea typeface="+mj-ea"/>
                  </a:rPr>
                  <a:t>可经过差额预选产生代表候选人名单，然后进行正式选举；</a:t>
                </a:r>
                <a:r>
                  <a:rPr lang="zh-CN" altLang="en-US" sz="1100">
                    <a:latin typeface="+mj-ea"/>
                  </a:rPr>
                  <a:t>或不经过预选，直接进行差额选</a:t>
                </a:r>
                <a:r>
                  <a:rPr lang="zh-CN" altLang="en-US" sz="1100" smtClean="0">
                    <a:latin typeface="+mj-ea"/>
                  </a:rPr>
                  <a:t>举。</a:t>
                </a:r>
                <a:endParaRPr lang="zh-CN" altLang="en-US" sz="1100">
                  <a:latin typeface="+mj-ea"/>
                </a:endParaRPr>
              </a:p>
              <a:p>
                <a:pPr marL="171450" lvl="1" indent="-171450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 typeface="Wingdings" panose="05000000000000000000" pitchFamily="2" charset="2"/>
                  <a:buChar char="Ø"/>
                </a:pPr>
                <a:r>
                  <a:rPr lang="zh-CN" altLang="en-US" sz="1100">
                    <a:latin typeface="+mj-ea"/>
                    <a:ea typeface="+mj-ea"/>
                  </a:rPr>
                  <a:t>会</a:t>
                </a:r>
                <a:r>
                  <a:rPr lang="zh-CN" altLang="en-US" sz="1100" smtClean="0">
                    <a:latin typeface="+mj-ea"/>
                    <a:ea typeface="+mj-ea"/>
                  </a:rPr>
                  <a:t>上，应邀请同级党委组织部领导或相关领导参加。</a:t>
                </a:r>
                <a:endParaRPr lang="en-US" altLang="zh-CN" sz="1100" smtClean="0">
                  <a:latin typeface="+mj-ea"/>
                  <a:ea typeface="+mj-ea"/>
                </a:endParaRPr>
              </a:p>
            </p:txBody>
          </p:sp>
        </p:grpSp>
        <p:grpSp>
          <p:nvGrpSpPr>
            <p:cNvPr id="45" name="组合 44"/>
            <p:cNvGrpSpPr/>
            <p:nvPr/>
          </p:nvGrpSpPr>
          <p:grpSpPr>
            <a:xfrm>
              <a:off x="432487" y="5156233"/>
              <a:ext cx="2846247" cy="1329563"/>
              <a:chOff x="6335052" y="4209560"/>
              <a:chExt cx="2846247" cy="1329563"/>
            </a:xfrm>
          </p:grpSpPr>
          <p:grpSp>
            <p:nvGrpSpPr>
              <p:cNvPr id="47" name="组合 46"/>
              <p:cNvGrpSpPr/>
              <p:nvPr/>
            </p:nvGrpSpPr>
            <p:grpSpPr>
              <a:xfrm>
                <a:off x="7800936" y="4209560"/>
                <a:ext cx="1380363" cy="1329563"/>
                <a:chOff x="2816071" y="2093556"/>
                <a:chExt cx="703326" cy="703326"/>
              </a:xfrm>
            </p:grpSpPr>
            <p:sp>
              <p:nvSpPr>
                <p:cNvPr id="49" name="椭圆 48"/>
                <p:cNvSpPr/>
                <p:nvPr/>
              </p:nvSpPr>
              <p:spPr>
                <a:xfrm>
                  <a:off x="2816071" y="2093556"/>
                  <a:ext cx="703326" cy="703326"/>
                </a:xfrm>
                <a:prstGeom prst="ellipse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</p:sp>
            <p:sp>
              <p:nvSpPr>
                <p:cNvPr id="50" name="椭圆 4"/>
                <p:cNvSpPr/>
                <p:nvPr/>
              </p:nvSpPr>
              <p:spPr>
                <a:xfrm>
                  <a:off x="2940901" y="2196556"/>
                  <a:ext cx="469972" cy="497326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7620" tIns="7620" rIns="7620" bIns="7620" numCol="1" spcCol="1270" anchor="ctr" anchorCtr="0">
                  <a:noAutofit/>
                </a:bodyPr>
                <a:lstStyle/>
                <a:p>
                  <a:pPr lvl="0" algn="ctr" defTabSz="5334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zh-CN" altLang="en-US" sz="240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黑体" panose="02010609060101010101" pitchFamily="49" charset="-122"/>
                      <a:ea typeface="黑体" panose="02010609060101010101" pitchFamily="49" charset="-122"/>
                    </a:rPr>
                    <a:t>选举结束</a:t>
                  </a:r>
                </a:p>
              </p:txBody>
            </p:sp>
          </p:grpSp>
          <p:sp>
            <p:nvSpPr>
              <p:cNvPr id="48" name="矩形 47"/>
              <p:cNvSpPr/>
              <p:nvPr/>
            </p:nvSpPr>
            <p:spPr>
              <a:xfrm>
                <a:off x="6335052" y="4254400"/>
                <a:ext cx="1460784" cy="11841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lvl="1" indent="-171450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 typeface="Wingdings" panose="05000000000000000000" pitchFamily="2" charset="2"/>
                  <a:buChar char="Ø"/>
                </a:pPr>
                <a:r>
                  <a:rPr lang="zh-CN" altLang="en-US" sz="1100">
                    <a:latin typeface="+mj-ea"/>
                    <a:ea typeface="+mj-ea"/>
                  </a:rPr>
                  <a:t>完成</a:t>
                </a:r>
                <a:r>
                  <a:rPr lang="en-US" altLang="zh-CN" sz="1100" smtClean="0">
                    <a:latin typeface="+mj-ea"/>
                    <a:ea typeface="+mj-ea"/>
                  </a:rPr>
                  <a:t>《</a:t>
                </a:r>
                <a:r>
                  <a:rPr lang="zh-CN" altLang="en-US" sz="1100" smtClean="0">
                    <a:latin typeface="+mj-ea"/>
                    <a:ea typeface="+mj-ea"/>
                  </a:rPr>
                  <a:t>附件</a:t>
                </a:r>
                <a:r>
                  <a:rPr lang="en-US" altLang="zh-CN" sz="1100" smtClean="0">
                    <a:latin typeface="+mj-ea"/>
                    <a:ea typeface="+mj-ea"/>
                  </a:rPr>
                  <a:t>3》</a:t>
                </a:r>
                <a:r>
                  <a:rPr lang="zh-CN" altLang="en-US" sz="1100" smtClean="0">
                    <a:latin typeface="+mj-ea"/>
                    <a:ea typeface="+mj-ea"/>
                  </a:rPr>
                  <a:t>、</a:t>
                </a:r>
                <a:r>
                  <a:rPr lang="en-US" altLang="zh-CN" sz="1100" smtClean="0">
                    <a:latin typeface="+mj-ea"/>
                    <a:ea typeface="+mj-ea"/>
                  </a:rPr>
                  <a:t>《</a:t>
                </a:r>
                <a:r>
                  <a:rPr lang="zh-CN" altLang="en-US" sz="1100" smtClean="0">
                    <a:latin typeface="+mj-ea"/>
                    <a:ea typeface="+mj-ea"/>
                  </a:rPr>
                  <a:t>附件</a:t>
                </a:r>
                <a:r>
                  <a:rPr lang="en-US" altLang="zh-CN" sz="1100" smtClean="0">
                    <a:latin typeface="+mj-ea"/>
                    <a:ea typeface="+mj-ea"/>
                  </a:rPr>
                  <a:t>4》</a:t>
                </a:r>
                <a:r>
                  <a:rPr lang="zh-CN" altLang="en-US" sz="1100">
                    <a:latin typeface="+mj-ea"/>
                    <a:ea typeface="+mj-ea"/>
                  </a:rPr>
                  <a:t>和团代表工作照、生活照各一张，</a:t>
                </a:r>
                <a:r>
                  <a:rPr lang="en-US" altLang="zh-CN" sz="1100" smtClean="0">
                    <a:latin typeface="+mj-ea"/>
                    <a:ea typeface="+mj-ea"/>
                  </a:rPr>
                  <a:t>4</a:t>
                </a:r>
                <a:r>
                  <a:rPr lang="zh-CN" altLang="en-US" sz="1100" smtClean="0">
                    <a:latin typeface="+mj-ea"/>
                    <a:ea typeface="+mj-ea"/>
                  </a:rPr>
                  <a:t>月</a:t>
                </a:r>
                <a:r>
                  <a:rPr lang="en-US" altLang="zh-CN" sz="1100" smtClean="0">
                    <a:latin typeface="+mj-ea"/>
                    <a:ea typeface="+mj-ea"/>
                  </a:rPr>
                  <a:t>15</a:t>
                </a:r>
                <a:r>
                  <a:rPr lang="zh-CN" altLang="en-US" sz="1100" smtClean="0">
                    <a:latin typeface="+mj-ea"/>
                    <a:ea typeface="+mj-ea"/>
                  </a:rPr>
                  <a:t>日前上报团区委。</a:t>
                </a:r>
                <a:endParaRPr lang="en-US" altLang="zh-CN" sz="1100" smtClean="0">
                  <a:latin typeface="+mj-ea"/>
                  <a:ea typeface="+mj-ea"/>
                </a:endParaRPr>
              </a:p>
              <a:p>
                <a:pPr marL="171450" lvl="1" indent="-171450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Font typeface="Wingdings" panose="05000000000000000000" pitchFamily="2" charset="2"/>
                  <a:buChar char="Ø"/>
                </a:pPr>
                <a:r>
                  <a:rPr lang="zh-CN" altLang="en-US" sz="1100" smtClean="0">
                    <a:latin typeface="+mj-ea"/>
                    <a:ea typeface="+mj-ea"/>
                  </a:rPr>
                  <a:t>等待通知参加全区第七次团代会。</a:t>
                </a:r>
              </a:p>
            </p:txBody>
          </p:sp>
        </p:grpSp>
      </p:grpSp>
      <p:sp>
        <p:nvSpPr>
          <p:cNvPr id="53" name="文本框 52"/>
          <p:cNvSpPr txBox="1"/>
          <p:nvPr/>
        </p:nvSpPr>
        <p:spPr>
          <a:xfrm>
            <a:off x="2351044" y="2519761"/>
            <a:ext cx="4801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基层推选团代表流程图</a:t>
            </a:r>
            <a:endParaRPr lang="zh-CN" altLang="en-US" sz="3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同侧圆角矩形 57"/>
          <p:cNvSpPr/>
          <p:nvPr/>
        </p:nvSpPr>
        <p:spPr>
          <a:xfrm>
            <a:off x="2990626" y="5968248"/>
            <a:ext cx="5289353" cy="889752"/>
          </a:xfrm>
          <a:prstGeom prst="round2Same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CN" altLang="en-US" smtClean="0"/>
              <a:t>联系方式：张    聪    </a:t>
            </a:r>
            <a:r>
              <a:rPr lang="en-US" altLang="zh-CN" smtClean="0"/>
              <a:t>89350082</a:t>
            </a:r>
          </a:p>
          <a:p>
            <a:pPr algn="ctr"/>
            <a:r>
              <a:rPr lang="zh-CN" altLang="en-US" smtClean="0"/>
              <a:t>                      王</a:t>
            </a:r>
            <a:r>
              <a:rPr lang="zh-CN" altLang="en-US"/>
              <a:t>朝</a:t>
            </a:r>
            <a:r>
              <a:rPr lang="zh-CN" altLang="en-US" smtClean="0"/>
              <a:t>曦    </a:t>
            </a:r>
            <a:r>
              <a:rPr lang="en-US" altLang="zh-CN" smtClean="0"/>
              <a:t>89350244</a:t>
            </a:r>
          </a:p>
          <a:p>
            <a:pPr algn="ctr"/>
            <a:r>
              <a:rPr lang="zh-CN" altLang="en-US" smtClean="0"/>
              <a:t> 邮    箱：</a:t>
            </a:r>
            <a:r>
              <a:rPr lang="en-US" altLang="zh-CN" smtClean="0"/>
              <a:t>fsqtdh@163.com     </a:t>
            </a:r>
            <a:endParaRPr lang="zh-CN" altLang="en-US"/>
          </a:p>
        </p:txBody>
      </p:sp>
      <p:sp>
        <p:nvSpPr>
          <p:cNvPr id="2" name="圆角矩形 1"/>
          <p:cNvSpPr/>
          <p:nvPr/>
        </p:nvSpPr>
        <p:spPr>
          <a:xfrm>
            <a:off x="5665568" y="1691550"/>
            <a:ext cx="1297113" cy="325726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222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altLang="zh-CN" sz="1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1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r>
              <a:rPr lang="en-US" altLang="zh-CN" sz="1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r>
              <a:rPr lang="zh-CN" altLang="en-US" sz="1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日前完</a:t>
            </a:r>
            <a:r>
              <a:rPr lang="zh-CN" altLang="en-US" sz="1400" b="1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成</a:t>
            </a:r>
            <a:endParaRPr lang="zh-CN" altLang="en-US" sz="1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2551130" y="5084716"/>
            <a:ext cx="1427101" cy="325726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defTabSz="2222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altLang="zh-CN" sz="1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1400" b="1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r>
              <a:rPr lang="en-US" altLang="zh-CN" sz="1400" b="1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r>
              <a:rPr lang="zh-CN" altLang="en-US" sz="1400" b="1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日</a:t>
            </a:r>
            <a:r>
              <a:rPr lang="zh-CN" altLang="en-US" sz="1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前完</a:t>
            </a:r>
            <a:r>
              <a:rPr lang="zh-CN" altLang="en-US" sz="1400" b="1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成</a:t>
            </a:r>
            <a:endParaRPr lang="zh-CN" altLang="en-US" sz="1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9018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D2EDF1"/>
        </a:solidFill>
        <a:ln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439</Words>
  <Application>Microsoft Office PowerPoint</Application>
  <PresentationFormat>宽屏</PresentationFormat>
  <Paragraphs>27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黑体</vt:lpstr>
      <vt:lpstr>宋体</vt:lpstr>
      <vt:lpstr>Arial</vt:lpstr>
      <vt:lpstr>Calibri</vt:lpstr>
      <vt:lpstr>Calibri Light</vt:lpstr>
      <vt:lpstr>Wingdings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zc</dc:creator>
  <cp:lastModifiedBy>zc</cp:lastModifiedBy>
  <cp:revision>28</cp:revision>
  <cp:lastPrinted>2016-03-24T07:29:48Z</cp:lastPrinted>
  <dcterms:created xsi:type="dcterms:W3CDTF">2016-03-17T06:29:55Z</dcterms:created>
  <dcterms:modified xsi:type="dcterms:W3CDTF">2016-03-31T03:30:30Z</dcterms:modified>
</cp:coreProperties>
</file>